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Nuni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regular.fntdata"/><Relationship Id="rId11" Type="http://schemas.openxmlformats.org/officeDocument/2006/relationships/slide" Target="slides/slide6.xml"/><Relationship Id="rId22" Type="http://schemas.openxmlformats.org/officeDocument/2006/relationships/font" Target="fonts/Nunito-italic.fntdata"/><Relationship Id="rId10" Type="http://schemas.openxmlformats.org/officeDocument/2006/relationships/slide" Target="slides/slide5.xml"/><Relationship Id="rId21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f26475b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f26475b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eb6f7ac2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eb6f7ac2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b6f7ac2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eb6f7ac2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f26475b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f26475b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f26475b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f26475b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eb6f7ac2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eb6f7ac2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b6f7ac2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eb6f7ac2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eb6f7ac2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eb6f7ac2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b6f7ac2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b6f7ac2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f23eafa8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f23eafa8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eb6f7ac28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eb6f7ac28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f23eafa8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f23eafa8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f23eafa8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f23eafa8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4.png"/><Relationship Id="rId13" Type="http://schemas.openxmlformats.org/officeDocument/2006/relationships/image" Target="../media/image25.gif"/><Relationship Id="rId12" Type="http://schemas.openxmlformats.org/officeDocument/2006/relationships/image" Target="../media/image29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22.gif"/><Relationship Id="rId5" Type="http://schemas.openxmlformats.org/officeDocument/2006/relationships/image" Target="../media/image18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VNcArJ5ems8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6.gif"/><Relationship Id="rId5" Type="http://schemas.openxmlformats.org/officeDocument/2006/relationships/image" Target="../media/image7.png"/><Relationship Id="rId6" Type="http://schemas.openxmlformats.org/officeDocument/2006/relationships/image" Target="../media/image23.gif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418300" y="1828800"/>
            <a:ext cx="8346300" cy="9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examples for silhouette-based gait recognition	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Yifan Xu, Cong Lin, ZiJia Chen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type="title"/>
          </p:nvPr>
        </p:nvSpPr>
        <p:spPr>
          <a:xfrm>
            <a:off x="819150" y="5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Against Entire Recognition System</a:t>
            </a:r>
            <a:endParaRPr/>
          </a:p>
        </p:txBody>
      </p:sp>
      <p:pic>
        <p:nvPicPr>
          <p:cNvPr id="208" name="Google Shape;2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750" y="1725225"/>
            <a:ext cx="3796425" cy="20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375050" y="1810925"/>
            <a:ext cx="43185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Attack recognition network first.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Resulting adversarial example as target.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Attack segmentation network.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Get real-life adversarial example video.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5154200" y="3980325"/>
            <a:ext cx="36219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Long, Jonathan, Evan Shelhamer, and Trevor Darrell.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 "Fully convolutional networks for semantic segmentation.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CVPR 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2015.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413" y="2065955"/>
            <a:ext cx="1030075" cy="1185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046" y="1893924"/>
            <a:ext cx="1186000" cy="135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9688" y="1893925"/>
            <a:ext cx="791900" cy="7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>
            <p:ph type="title"/>
          </p:nvPr>
        </p:nvSpPr>
        <p:spPr>
          <a:xfrm>
            <a:off x="888988" y="450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</a:t>
            </a:r>
            <a:r>
              <a:rPr lang="en"/>
              <a:t>inal </a:t>
            </a:r>
            <a:r>
              <a:rPr lang="en"/>
              <a:t>Result!</a:t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9663" y="2324750"/>
            <a:ext cx="1030076" cy="10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0590" y="2186700"/>
            <a:ext cx="961100" cy="11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06764" y="2363045"/>
            <a:ext cx="791900" cy="79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/>
          <p:nvPr/>
        </p:nvSpPr>
        <p:spPr>
          <a:xfrm>
            <a:off x="5925350" y="2411075"/>
            <a:ext cx="2833200" cy="469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GAIT System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Example</a:t>
            </a:r>
            <a:endParaRPr/>
          </a:p>
        </p:txBody>
      </p:sp>
      <p:cxnSp>
        <p:nvCxnSpPr>
          <p:cNvPr id="223" name="Google Shape;223;p23"/>
          <p:cNvCxnSpPr>
            <a:stCxn id="219" idx="3"/>
          </p:cNvCxnSpPr>
          <p:nvPr/>
        </p:nvCxnSpPr>
        <p:spPr>
          <a:xfrm>
            <a:off x="3129738" y="2828013"/>
            <a:ext cx="234300" cy="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3"/>
          <p:cNvCxnSpPr/>
          <p:nvPr/>
        </p:nvCxnSpPr>
        <p:spPr>
          <a:xfrm>
            <a:off x="4080438" y="2725238"/>
            <a:ext cx="234300" cy="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3"/>
          <p:cNvCxnSpPr/>
          <p:nvPr/>
        </p:nvCxnSpPr>
        <p:spPr>
          <a:xfrm>
            <a:off x="5490688" y="2725225"/>
            <a:ext cx="234300" cy="6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3"/>
          <p:cNvCxnSpPr/>
          <p:nvPr/>
        </p:nvCxnSpPr>
        <p:spPr>
          <a:xfrm rot="10800000">
            <a:off x="5213213" y="2208400"/>
            <a:ext cx="7176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3"/>
          <p:cNvCxnSpPr/>
          <p:nvPr/>
        </p:nvCxnSpPr>
        <p:spPr>
          <a:xfrm rot="10800000">
            <a:off x="3452088" y="2007125"/>
            <a:ext cx="7176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23"/>
          <p:cNvCxnSpPr/>
          <p:nvPr/>
        </p:nvCxnSpPr>
        <p:spPr>
          <a:xfrm rot="10800000">
            <a:off x="2255900" y="2168675"/>
            <a:ext cx="717600" cy="24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9" name="Google Shape;22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93863" y="3154950"/>
            <a:ext cx="1441676" cy="141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52095" y="3472650"/>
            <a:ext cx="1142194" cy="11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61588" y="3437598"/>
            <a:ext cx="851475" cy="85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3"/>
          <p:cNvCxnSpPr>
            <a:stCxn id="231" idx="3"/>
            <a:endCxn id="222" idx="2"/>
          </p:cNvCxnSpPr>
          <p:nvPr/>
        </p:nvCxnSpPr>
        <p:spPr>
          <a:xfrm flipH="1" rot="10800000">
            <a:off x="5813063" y="2880836"/>
            <a:ext cx="1528800" cy="9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3"/>
          <p:cNvCxnSpPr/>
          <p:nvPr/>
        </p:nvCxnSpPr>
        <p:spPr>
          <a:xfrm flipH="1" rot="10800000">
            <a:off x="4289113" y="3747836"/>
            <a:ext cx="646800" cy="1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3"/>
          <p:cNvCxnSpPr/>
          <p:nvPr/>
        </p:nvCxnSpPr>
        <p:spPr>
          <a:xfrm flipH="1" rot="10800000">
            <a:off x="2904488" y="3664961"/>
            <a:ext cx="570900" cy="3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4338" y="2236475"/>
            <a:ext cx="851475" cy="8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74148" y="3331275"/>
            <a:ext cx="791900" cy="7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4338" y="1214475"/>
            <a:ext cx="851475" cy="85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23"/>
          <p:cNvCxnSpPr>
            <a:endCxn id="237" idx="3"/>
          </p:cNvCxnSpPr>
          <p:nvPr/>
        </p:nvCxnSpPr>
        <p:spPr>
          <a:xfrm rot="10800000">
            <a:off x="1695813" y="1640213"/>
            <a:ext cx="560100" cy="6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Problems and</a:t>
            </a:r>
            <a:r>
              <a:rPr lang="en" sz="2800"/>
              <a:t> Foreseeing</a:t>
            </a:r>
            <a:endParaRPr sz="2800"/>
          </a:p>
        </p:txBody>
      </p:sp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819150" y="18419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Algorithms:</a:t>
            </a:r>
            <a:r>
              <a:rPr lang="en" sz="1600"/>
              <a:t> Inconsistent adversarial examples - Need consistent algorithms on none-end-to-end model (pipeline).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Data: </a:t>
            </a:r>
            <a:r>
              <a:rPr lang="en" sz="1600"/>
              <a:t>New datasets and more comprehensive set of perturbations.</a:t>
            </a:r>
            <a:endParaRPr sz="16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/>
              <a:t>Move to Stronger Segmentation Network and Recognition Network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2633875" y="1972350"/>
            <a:ext cx="4227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/>
              <a:t>Questions</a:t>
            </a:r>
            <a:endParaRPr sz="6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2633875" y="1972350"/>
            <a:ext cx="4227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-24100" y="-32150"/>
            <a:ext cx="9266400" cy="5232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4" title="Gait Analysis Mission impossibl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250" y="247125"/>
            <a:ext cx="6199000" cy="46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742950" y="46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GAIT Recognition?</a:t>
            </a:r>
            <a:endParaRPr/>
          </a:p>
        </p:txBody>
      </p:sp>
      <p:sp>
        <p:nvSpPr>
          <p:cNvPr id="143" name="Google Shape;143;p15"/>
          <p:cNvSpPr txBox="1"/>
          <p:nvPr>
            <p:ph idx="1" type="body"/>
          </p:nvPr>
        </p:nvSpPr>
        <p:spPr>
          <a:xfrm>
            <a:off x="742950" y="1381150"/>
            <a:ext cx="26859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GAIT Recognition</a:t>
            </a:r>
            <a:r>
              <a:rPr lang="en"/>
              <a:t> is one kind of biometric technology that can be used to monitor people without their cooperation. Some researchers are working on visually-based systems that use video cameras to analyze the movements of each body part—the knee, the foot, the shoulder, and so 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(Silhouette-Based GAIT)</a:t>
            </a:r>
            <a:endParaRPr b="1"/>
          </a:p>
        </p:txBody>
      </p:sp>
      <p:pic>
        <p:nvPicPr>
          <p:cNvPr descr="Image 2"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925" y="1423550"/>
            <a:ext cx="2296400" cy="229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1" id="145" name="Google Shape;1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925" y="1426650"/>
            <a:ext cx="2290200" cy="22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4436175" y="3829150"/>
            <a:ext cx="1480200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Silhouette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6438225" y="3849400"/>
            <a:ext cx="195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GEI (Gait Energy Image)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19150" y="3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However!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776850" y="3652150"/>
            <a:ext cx="7590300" cy="10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it has been demonstrated that deep neural networks are</a:t>
            </a:r>
            <a:r>
              <a:rPr b="1" lang="en"/>
              <a:t> </a:t>
            </a:r>
            <a:r>
              <a:rPr b="1" lang="en" sz="1600"/>
              <a:t>vulnerable</a:t>
            </a:r>
            <a:r>
              <a:rPr lang="en" sz="1600"/>
              <a:t> </a:t>
            </a:r>
            <a:r>
              <a:rPr lang="en"/>
              <a:t>to adversarial example attacks as we discussed on class, which will jeopardize the whole security system. In this project, we particularly studied and designed adversarial examples against silhouette-based gait recognition neural networks.</a:t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050" y="1192225"/>
            <a:ext cx="6563800" cy="20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3824850" y="3066400"/>
            <a:ext cx="41913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100"/>
              <a:t> “</a:t>
            </a:r>
            <a:r>
              <a:rPr lang="en" sz="1100"/>
              <a:t>Adversarial examples in deep learning” by grégory châtel. 2017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819150" y="5813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Flowchart of Generating </a:t>
            </a:r>
            <a:r>
              <a:rPr lang="en" sz="2500"/>
              <a:t>GAIT Adversarial Example</a:t>
            </a:r>
            <a:endParaRPr sz="2500"/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76" y="1156300"/>
            <a:ext cx="6647451" cy="357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519100" y="5241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FGSM (Fast Gradient Sign Method)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750" y="2436050"/>
            <a:ext cx="5076825" cy="18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600" y="1631150"/>
            <a:ext cx="360997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819150" y="440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Architecture of </a:t>
            </a:r>
            <a:r>
              <a:rPr lang="en" sz="2800"/>
              <a:t>Gait CNN</a:t>
            </a:r>
            <a:endParaRPr sz="2800"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25" y="1194200"/>
            <a:ext cx="7604138" cy="33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819150" y="489875"/>
            <a:ext cx="7505700" cy="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GEI Result!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6"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25" y="1520675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929500" y="3052075"/>
            <a:ext cx="2520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image GEI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Gait Recognizer output: 13</a:t>
            </a:r>
            <a:endParaRPr b="1"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1" id="182" name="Google Shape;18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500" y="1534325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3" id="183" name="Google Shape;18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8075" y="1520675"/>
            <a:ext cx="133350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3331875" y="3038425"/>
            <a:ext cx="25200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image GEI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Gait Recognizer output: 75</a:t>
            </a:r>
            <a:endParaRPr b="1"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5760000" y="2975825"/>
            <a:ext cx="2971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Adversarial Example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GEI and Added Nois</a:t>
            </a:r>
            <a:r>
              <a:rPr lang="en"/>
              <a:t>e</a:t>
            </a:r>
            <a:endParaRPr/>
          </a:p>
        </p:txBody>
      </p:sp>
      <p:sp>
        <p:nvSpPr>
          <p:cNvPr id="186" name="Google Shape;186;p20"/>
          <p:cNvSpPr txBox="1"/>
          <p:nvPr/>
        </p:nvSpPr>
        <p:spPr>
          <a:xfrm>
            <a:off x="5754300" y="3837925"/>
            <a:ext cx="3000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24292E"/>
                </a:solidFill>
              </a:rPr>
              <a:t>Gait Recognizer output: 75</a:t>
            </a:r>
            <a:endParaRPr b="1" sz="1200">
              <a:solidFill>
                <a:srgbClr val="24292E"/>
              </a:solidFill>
            </a:endParaRPr>
          </a:p>
        </p:txBody>
      </p:sp>
      <p:pic>
        <p:nvPicPr>
          <p:cNvPr descr="image 4" id="187" name="Google Shape;18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0925" y="1520675"/>
            <a:ext cx="1333500" cy="13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819150" y="464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Silhouette Result!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555275" y="3774300"/>
            <a:ext cx="2520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image </a:t>
            </a:r>
            <a:r>
              <a:rPr lang="en"/>
              <a:t>Silhouette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Gait Recognizer output: 13</a:t>
            </a:r>
            <a:endParaRPr b="1"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5122325" y="3791100"/>
            <a:ext cx="2971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Silhouet</a:t>
            </a:r>
            <a:r>
              <a:rPr lang="en"/>
              <a:t>t</a:t>
            </a:r>
            <a:r>
              <a:rPr lang="en"/>
              <a:t>e </a:t>
            </a:r>
            <a:r>
              <a:rPr lang="en"/>
              <a:t>Adversarial Example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5116625" y="4196000"/>
            <a:ext cx="3000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24292E"/>
                </a:solidFill>
              </a:rPr>
              <a:t>Gait Recognizer output: 75</a:t>
            </a:r>
            <a:endParaRPr b="1" sz="1200">
              <a:solidFill>
                <a:srgbClr val="24292E"/>
              </a:solidFill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225" y="1495413"/>
            <a:ext cx="1542070" cy="20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200" y="1621913"/>
            <a:ext cx="1333500" cy="133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1"/>
          <p:cNvCxnSpPr/>
          <p:nvPr/>
        </p:nvCxnSpPr>
        <p:spPr>
          <a:xfrm flipH="1" rot="10800000">
            <a:off x="3733650" y="3183000"/>
            <a:ext cx="14349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350" y="1292030"/>
            <a:ext cx="1434900" cy="174119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3892950" y="3291750"/>
            <a:ext cx="11163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Add Noise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0525" y="2152650"/>
            <a:ext cx="13335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74537" y="1292029"/>
            <a:ext cx="2081474" cy="18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